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
  </p:notesMasterIdLst>
  <p:sldIdLst>
    <p:sldId id="256" r:id="rId2"/>
    <p:sldId id="439" r:id="rId3"/>
    <p:sldId id="440" r:id="rId4"/>
    <p:sldId id="441"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547"/>
    <p:restoredTop sz="94574"/>
  </p:normalViewPr>
  <p:slideViewPr>
    <p:cSldViewPr snapToGrid="0" snapToObjects="1" showGuides="1">
      <p:cViewPr varScale="1">
        <p:scale>
          <a:sx n="101" d="100"/>
          <a:sy n="101" d="100"/>
        </p:scale>
        <p:origin x="200" y="592"/>
      </p:cViewPr>
      <p:guideLst>
        <p:guide orient="horz" pos="2160"/>
        <p:guide pos="3840"/>
      </p:guideLst>
    </p:cSldViewPr>
  </p:slideViewPr>
  <p:outlineViewPr>
    <p:cViewPr>
      <p:scale>
        <a:sx n="33" d="100"/>
        <a:sy n="33" d="100"/>
      </p:scale>
      <p:origin x="0" y="-123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jpe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2025/5/14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F640966-BED9-304D-BB66-582A7F70FFF1}" type="datetimeFigureOut">
              <a:rPr lang="en-US" smtClean="0"/>
              <a:t>5/14/25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0554A1-42B0-DD4F-A649-81D664A08F2B}" type="slidenum">
              <a:rPr lang="en-US" smtClean="0"/>
              <a:t>‹#›</a:t>
            </a:fld>
            <a:endParaRPr lang="en-US"/>
          </a:p>
        </p:txBody>
      </p:sp>
      <p:pic>
        <p:nvPicPr>
          <p:cNvPr id="9" name="Picture 8" descr="Shape&#10;&#10;Description automatically generated with low confidence"/>
          <p:cNvPicPr>
            <a:picLocks noChangeAspect="1"/>
          </p:cNvPicPr>
          <p:nvPr/>
        </p:nvPicPr>
        <p:blipFill>
          <a:blip r:embed="rId2"/>
          <a:stretch>
            <a:fillRect/>
          </a:stretch>
        </p:blipFill>
        <p:spPr>
          <a:xfrm>
            <a:off x="1300" y="0"/>
            <a:ext cx="12189400"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F640966-BED9-304D-BB66-582A7F70FFF1}" type="datetimeFigureOut">
              <a:rPr lang="en-US" smtClean="0"/>
              <a:t>5/14/25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0554A1-42B0-DD4F-A649-81D664A08F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F640966-BED9-304D-BB66-582A7F70FFF1}" type="datetimeFigureOut">
              <a:rPr lang="en-US" smtClean="0"/>
              <a:t>5/14/25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0554A1-42B0-DD4F-A649-81D664A08F2B}"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F640966-BED9-304D-BB66-582A7F70FFF1}" type="datetimeFigureOut">
              <a:rPr lang="en-US" smtClean="0"/>
              <a:t>5/14/25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0554A1-42B0-DD4F-A649-81D664A08F2B}" type="slidenum">
              <a:rPr lang="en-US" smtClean="0"/>
              <a:t>‹#›</a:t>
            </a:fld>
            <a:endParaRPr lang="en-US"/>
          </a:p>
        </p:txBody>
      </p:sp>
      <p:pic>
        <p:nvPicPr>
          <p:cNvPr id="8" name="Picture 7"/>
          <p:cNvPicPr>
            <a:picLocks noChangeAspect="1"/>
          </p:cNvPicPr>
          <p:nvPr/>
        </p:nvPicPr>
        <p:blipFill>
          <a:blip r:embed="rId2"/>
          <a:stretch>
            <a:fillRect/>
          </a:stretch>
        </p:blipFill>
        <p:spPr>
          <a:xfrm>
            <a:off x="0" y="0"/>
            <a:ext cx="12192000" cy="6858000"/>
          </a:xfrm>
          <a:prstGeom prst="rect">
            <a:avLst/>
          </a:prstGeom>
        </p:spPr>
      </p:pic>
      <p:sp>
        <p:nvSpPr>
          <p:cNvPr id="9" name="Title 8"/>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F640966-BED9-304D-BB66-582A7F70FFF1}" type="datetimeFigureOut">
              <a:rPr lang="en-US" smtClean="0"/>
              <a:t>5/14/25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0554A1-42B0-DD4F-A649-81D664A08F2B}" type="slidenum">
              <a:rPr lang="en-US" smtClean="0"/>
              <a:t>‹#›</a:t>
            </a:fld>
            <a:endParaRPr lang="en-US"/>
          </a:p>
        </p:txBody>
      </p:sp>
      <p:pic>
        <p:nvPicPr>
          <p:cNvPr id="9" name="Picture 8" descr="A picture containing website&#10;&#10;Description automatically generated"/>
          <p:cNvPicPr>
            <a:picLocks noChangeAspect="1"/>
          </p:cNvPicPr>
          <p:nvPr/>
        </p:nvPicPr>
        <p:blipFill>
          <a:blip r:embed="rId2"/>
          <a:stretch>
            <a:fillRect/>
          </a:stretch>
        </p:blipFill>
        <p:spPr>
          <a:xfrm>
            <a:off x="1300" y="0"/>
            <a:ext cx="12189400" cy="68580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F640966-BED9-304D-BB66-582A7F70FFF1}" type="datetimeFigureOut">
              <a:rPr lang="en-US" smtClean="0"/>
              <a:t>5/14/25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0554A1-42B0-DD4F-A649-81D664A08F2B}" type="slidenum">
              <a:rPr lang="en-US" smtClean="0"/>
              <a:t>‹#›</a:t>
            </a:fld>
            <a:endParaRPr lang="en-US"/>
          </a:p>
        </p:txBody>
      </p:sp>
      <p:pic>
        <p:nvPicPr>
          <p:cNvPr id="8" name="Picture 7" descr="A screenshot of a computer&#10;&#10;Description automatically generated with low confidence"/>
          <p:cNvPicPr>
            <a:picLocks noChangeAspect="1"/>
          </p:cNvPicPr>
          <p:nvPr/>
        </p:nvPicPr>
        <p:blipFill>
          <a:blip r:embed="rId2"/>
          <a:stretch>
            <a:fillRect/>
          </a:stretch>
        </p:blipFill>
        <p:spPr>
          <a:xfrm>
            <a:off x="1300" y="0"/>
            <a:ext cx="12189400"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F640966-BED9-304D-BB66-582A7F70FFF1}" type="datetimeFigureOut">
              <a:rPr lang="en-US" smtClean="0"/>
              <a:t>5/14/25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0554A1-42B0-DD4F-A649-81D664A08F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F640966-BED9-304D-BB66-582A7F70FFF1}" type="datetimeFigureOut">
              <a:rPr lang="en-US" smtClean="0"/>
              <a:t>5/14/25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0554A1-42B0-DD4F-A649-81D664A08F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F640966-BED9-304D-BB66-582A7F70FFF1}" type="datetimeFigureOut">
              <a:rPr lang="en-US" smtClean="0"/>
              <a:t>5/14/25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0554A1-42B0-DD4F-A649-81D664A08F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640966-BED9-304D-BB66-582A7F70FFF1}" type="datetimeFigureOut">
              <a:rPr lang="en-US" smtClean="0"/>
              <a:t>5/14/25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0554A1-42B0-DD4F-A649-81D664A08F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F640966-BED9-304D-BB66-582A7F70FFF1}" type="datetimeFigureOut">
              <a:rPr lang="en-US" smtClean="0"/>
              <a:t>5/14/25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0554A1-42B0-DD4F-A649-81D664A08F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F640966-BED9-304D-BB66-582A7F70FFF1}" type="datetimeFigureOut">
              <a:rPr lang="en-US" smtClean="0"/>
              <a:t>5/14/25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0554A1-42B0-DD4F-A649-81D664A08F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640966-BED9-304D-BB66-582A7F70FFF1}" type="datetimeFigureOut">
              <a:rPr lang="en-US" smtClean="0"/>
              <a:t>5/14/25</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0554A1-42B0-DD4F-A649-81D664A08F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969169"/>
            <a:ext cx="10363200" cy="1262062"/>
          </a:xfrm>
        </p:spPr>
        <p:txBody>
          <a:bodyPr anchor="b">
            <a:normAutofit/>
          </a:bodyPr>
          <a:lstStyle/>
          <a:p>
            <a:r>
              <a:rPr lang="en-US" dirty="0"/>
              <a:t>Assignment</a:t>
            </a:r>
            <a:endParaRPr lang="en-SG" dirty="0"/>
          </a:p>
        </p:txBody>
      </p:sp>
      <p:sp>
        <p:nvSpPr>
          <p:cNvPr id="4" name="Subtitle 3"/>
          <p:cNvSpPr>
            <a:spLocks noGrp="1"/>
          </p:cNvSpPr>
          <p:nvPr>
            <p:ph type="subTitle" idx="1"/>
          </p:nvPr>
        </p:nvSpPr>
        <p:spPr>
          <a:xfrm>
            <a:off x="1524000" y="4610100"/>
            <a:ext cx="9144000" cy="647700"/>
          </a:xfrm>
        </p:spPr>
        <p:txBody>
          <a:bodyPr/>
          <a:lstStyle/>
          <a:p>
            <a:r>
              <a:rPr lang="en-US" dirty="0"/>
              <a:t>Cloth Recommend App</a:t>
            </a:r>
          </a:p>
        </p:txBody>
      </p:sp>
      <p:sp>
        <p:nvSpPr>
          <p:cNvPr id="3" name="文本框 2"/>
          <p:cNvSpPr txBox="1"/>
          <p:nvPr/>
        </p:nvSpPr>
        <p:spPr>
          <a:xfrm>
            <a:off x="8343900" y="81429"/>
            <a:ext cx="1701800" cy="923330"/>
          </a:xfrm>
          <a:prstGeom prst="rect">
            <a:avLst/>
          </a:prstGeom>
          <a:noFill/>
        </p:spPr>
        <p:txBody>
          <a:bodyPr wrap="square" rtlCol="0">
            <a:spAutoFit/>
          </a:bodyPr>
          <a:lstStyle/>
          <a:p>
            <a:r>
              <a:rPr lang="en-US" altLang="zh-CN" b="1" i="0" dirty="0">
                <a:solidFill>
                  <a:srgbClr val="2D3B45"/>
                </a:solidFill>
                <a:effectLst/>
                <a:latin typeface="LatoWeb"/>
              </a:rPr>
              <a:t>Sun Tao</a:t>
            </a:r>
            <a:endParaRPr kumimoji="1" lang="en-US" altLang="zh-CN" dirty="0"/>
          </a:p>
          <a:p>
            <a:r>
              <a:rPr kumimoji="1" lang="en-US" altLang="zh-CN" dirty="0"/>
              <a:t>S1038988</a:t>
            </a:r>
          </a:p>
          <a:p>
            <a:r>
              <a:rPr kumimoji="1" lang="en-US" altLang="zh-CN" dirty="0"/>
              <a:t>14/5/2025</a:t>
            </a:r>
            <a:endParaRPr kumimoji="1"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8"/>
            <a:ext cx="10515600" cy="692148"/>
          </a:xfrm>
        </p:spPr>
        <p:txBody>
          <a:bodyPr>
            <a:normAutofit fontScale="90000"/>
          </a:bodyPr>
          <a:lstStyle/>
          <a:p>
            <a:r>
              <a:rPr kumimoji="1" lang="en-US" altLang="zh-CN" dirty="0"/>
              <a:t>Total</a:t>
            </a:r>
            <a:endParaRPr kumimoji="1" lang="zh-CN" altLang="en-US" dirty="0"/>
          </a:p>
        </p:txBody>
      </p:sp>
      <p:sp>
        <p:nvSpPr>
          <p:cNvPr id="3" name="内容占位符 2"/>
          <p:cNvSpPr>
            <a:spLocks noGrp="1"/>
          </p:cNvSpPr>
          <p:nvPr>
            <p:ph idx="1"/>
          </p:nvPr>
        </p:nvSpPr>
        <p:spPr>
          <a:xfrm>
            <a:off x="838200" y="1171575"/>
            <a:ext cx="10515600" cy="5005388"/>
          </a:xfrm>
        </p:spPr>
        <p:txBody>
          <a:bodyPr>
            <a:normAutofit fontScale="92500" lnSpcReduction="10000"/>
          </a:bodyPr>
          <a:lstStyle/>
          <a:p>
            <a:r>
              <a:rPr lang="en-GB" altLang="zh-CN" sz="2400" dirty="0">
                <a:effectLst/>
                <a:latin typeface="Times New Roman" panose="02020603050405020304" pitchFamily="18" charset="0"/>
                <a:cs typeface="Times New Roman" panose="02020603050405020304" pitchFamily="18" charset="0"/>
              </a:rPr>
              <a:t>Background: </a:t>
            </a:r>
            <a:r>
              <a:rPr lang="en-GB" altLang="zh-CN" sz="1600" dirty="0">
                <a:effectLst/>
                <a:latin typeface="Times New Roman" panose="02020603050405020304" pitchFamily="18" charset="0"/>
                <a:cs typeface="Times New Roman" panose="02020603050405020304" pitchFamily="18" charset="0"/>
              </a:rPr>
              <a:t>This is a desktop application developed using Python </a:t>
            </a:r>
            <a:r>
              <a:rPr lang="en-GB" altLang="zh-CN" sz="1600" dirty="0" err="1">
                <a:effectLst/>
                <a:latin typeface="Times New Roman" panose="02020603050405020304" pitchFamily="18" charset="0"/>
                <a:cs typeface="Times New Roman" panose="02020603050405020304" pitchFamily="18" charset="0"/>
              </a:rPr>
              <a:t>Tkinter</a:t>
            </a:r>
            <a:r>
              <a:rPr lang="en-GB" altLang="zh-CN" sz="1600" dirty="0">
                <a:effectLst/>
                <a:latin typeface="Times New Roman" panose="02020603050405020304" pitchFamily="18" charset="0"/>
                <a:cs typeface="Times New Roman" panose="02020603050405020304" pitchFamily="18" charset="0"/>
              </a:rPr>
              <a:t> that provides clothing recommendations based on weather conditions. The application takes user inputs including age, gender, and country to generate personalized clothing suggestions..</a:t>
            </a:r>
          </a:p>
          <a:p>
            <a:endParaRPr lang="en-GB" altLang="zh-CN" sz="2400" dirty="0">
              <a:effectLst/>
              <a:latin typeface="Times New Roman" panose="02020603050405020304" pitchFamily="18" charset="0"/>
              <a:cs typeface="Times New Roman" panose="02020603050405020304" pitchFamily="18" charset="0"/>
            </a:endParaRPr>
          </a:p>
          <a:p>
            <a:pPr algn="l">
              <a:buClrTx/>
              <a:buSzTx/>
            </a:pPr>
            <a:r>
              <a:rPr kumimoji="1" lang="en-US" altLang="zh-CN" sz="2400" dirty="0">
                <a:latin typeface="Times New Roman" panose="02020603050405020304" pitchFamily="18" charset="0"/>
                <a:cs typeface="Times New Roman" panose="02020603050405020304" pitchFamily="18" charset="0"/>
              </a:rPr>
              <a:t>Intro: </a:t>
            </a:r>
            <a:r>
              <a:rPr lang="en-GB" altLang="zh-CN" sz="1600" b="0" i="0" dirty="0">
                <a:effectLst/>
                <a:latin typeface="Times New Roman" panose="02020603050405020304" pitchFamily="18" charset="0"/>
                <a:cs typeface="Times New Roman" panose="02020603050405020304" pitchFamily="18" charset="0"/>
              </a:rPr>
              <a:t>The application features core functionalities including user information collection, weather data retrieval, clothing recommendations, and graphical interface display. It uses Python as the development language, </a:t>
            </a:r>
            <a:r>
              <a:rPr lang="en-GB" altLang="zh-CN" sz="1600" b="0" i="0" dirty="0" err="1">
                <a:effectLst/>
                <a:latin typeface="Times New Roman" panose="02020603050405020304" pitchFamily="18" charset="0"/>
                <a:cs typeface="Times New Roman" panose="02020603050405020304" pitchFamily="18" charset="0"/>
              </a:rPr>
              <a:t>Tkinter</a:t>
            </a:r>
            <a:r>
              <a:rPr lang="en-GB" altLang="zh-CN" sz="1600" b="0" i="0" dirty="0">
                <a:effectLst/>
                <a:latin typeface="Times New Roman" panose="02020603050405020304" pitchFamily="18" charset="0"/>
                <a:cs typeface="Times New Roman" panose="02020603050405020304" pitchFamily="18" charset="0"/>
              </a:rPr>
              <a:t> for GUI construction, type annotation system for code readability and maintainability, and modular design to encapsulate business logic in the utils module..</a:t>
            </a:r>
          </a:p>
          <a:p>
            <a:pPr algn="l">
              <a:buClrTx/>
              <a:buSzTx/>
            </a:pPr>
            <a:endParaRPr kumimoji="1" lang="en-US" altLang="zh-CN" sz="2400" dirty="0">
              <a:latin typeface="Times New Roman" panose="02020603050405020304" pitchFamily="18" charset="0"/>
              <a:cs typeface="Times New Roman" panose="02020603050405020304" pitchFamily="18" charset="0"/>
            </a:endParaRPr>
          </a:p>
          <a:p>
            <a:r>
              <a:rPr kumimoji="1" lang="en-US" altLang="zh-CN" sz="2400" dirty="0">
                <a:latin typeface="Times New Roman" panose="02020603050405020304" pitchFamily="18" charset="0"/>
                <a:cs typeface="Times New Roman" panose="02020603050405020304" pitchFamily="18" charset="0"/>
              </a:rPr>
              <a:t>Design pattern(Singleton): </a:t>
            </a:r>
            <a:r>
              <a:rPr lang="en-GB" altLang="zh-CN" sz="1600" b="0" i="0" dirty="0">
                <a:effectLst/>
                <a:latin typeface="Times New Roman" panose="02020603050405020304" pitchFamily="18" charset="0"/>
                <a:cs typeface="Times New Roman" panose="02020603050405020304" pitchFamily="18" charset="0"/>
              </a:rPr>
              <a:t>The project employs Object-Oriented Design patterns, with the </a:t>
            </a:r>
            <a:r>
              <a:rPr lang="en-GB" altLang="zh-CN" sz="1600" b="0" i="0" dirty="0" err="1">
                <a:effectLst/>
                <a:latin typeface="Times New Roman" panose="02020603050405020304" pitchFamily="18" charset="0"/>
                <a:cs typeface="Times New Roman" panose="02020603050405020304" pitchFamily="18" charset="0"/>
              </a:rPr>
              <a:t>ClothingRecommendationApp</a:t>
            </a:r>
            <a:r>
              <a:rPr lang="en-GB" altLang="zh-CN" sz="1600" b="0" i="0" dirty="0">
                <a:effectLst/>
                <a:latin typeface="Times New Roman" panose="02020603050405020304" pitchFamily="18" charset="0"/>
                <a:cs typeface="Times New Roman" panose="02020603050405020304" pitchFamily="18" charset="0"/>
              </a:rPr>
              <a:t> class as the core class encapsulating all functionalities. It follows the Single Responsibility Principle, clearly separating UI component creation, event handling, and business logic, while processing core business logic through the </a:t>
            </a:r>
            <a:r>
              <a:rPr lang="en-GB" altLang="zh-CN" sz="1600" b="0" i="0" dirty="0" err="1">
                <a:effectLst/>
                <a:latin typeface="Times New Roman" panose="02020603050405020304" pitchFamily="18" charset="0"/>
                <a:cs typeface="Times New Roman" panose="02020603050405020304" pitchFamily="18" charset="0"/>
              </a:rPr>
              <a:t>utils.Info</a:t>
            </a:r>
            <a:r>
              <a:rPr lang="en-GB" altLang="zh-CN" sz="1600" b="0" i="0" dirty="0">
                <a:effectLst/>
                <a:latin typeface="Times New Roman" panose="02020603050405020304" pitchFamily="18" charset="0"/>
                <a:cs typeface="Times New Roman" panose="02020603050405020304" pitchFamily="18" charset="0"/>
              </a:rPr>
              <a:t> module, achieving high cohesion and low coupling in the code.</a:t>
            </a:r>
          </a:p>
          <a:p>
            <a:endParaRPr lang="en-GB" altLang="zh-CN" sz="2400" b="0" i="0" dirty="0">
              <a:effectLst/>
              <a:latin typeface="Times New Roman" panose="02020603050405020304" pitchFamily="18" charset="0"/>
              <a:cs typeface="Times New Roman" panose="02020603050405020304" pitchFamily="18" charset="0"/>
            </a:endParaRPr>
          </a:p>
          <a:p>
            <a:pPr algn="l">
              <a:buClrTx/>
              <a:buSzTx/>
            </a:pPr>
            <a:r>
              <a:rPr kumimoji="1" lang="en-GB" altLang="zh-CN" sz="2400" dirty="0">
                <a:latin typeface="Times New Roman" panose="02020603050405020304" pitchFamily="18" charset="0"/>
                <a:cs typeface="Times New Roman" panose="02020603050405020304" pitchFamily="18" charset="0"/>
              </a:rPr>
              <a:t>SDLC(Waterfall): </a:t>
            </a:r>
            <a:r>
              <a:rPr lang="en-GB" altLang="zh-CN" sz="1600" b="0" i="0" dirty="0">
                <a:effectLst/>
                <a:latin typeface="Times New Roman" panose="02020603050405020304" pitchFamily="18" charset="0"/>
                <a:cs typeface="Times New Roman" panose="02020603050405020304" pitchFamily="18" charset="0"/>
              </a:rPr>
              <a:t>The project follows the Waterfall development methodology, with clear planning in each phase from requirements analysis, system design, implementation to testing. This includes clearly defined user input requirements, well-designed class structure, modular code organization, and comprehensive error handling mechanisms, ensuring project maintainability and reliability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a:t>FlowChart</a:t>
            </a:r>
            <a:r>
              <a:rPr kumimoji="1" lang="en-US" altLang="zh-CN" dirty="0"/>
              <a:t> on 2 of parameters</a:t>
            </a:r>
            <a:endParaRPr kumimoji="1" lang="zh-CN" altLang="en-US" dirty="0"/>
          </a:p>
        </p:txBody>
      </p:sp>
      <p:pic>
        <p:nvPicPr>
          <p:cNvPr id="22" name="内容占位符 21"/>
          <p:cNvPicPr>
            <a:picLocks noGrp="1" noChangeAspect="1"/>
          </p:cNvPicPr>
          <p:nvPr>
            <p:ph idx="1"/>
          </p:nvPr>
        </p:nvPicPr>
        <p:blipFill>
          <a:blip r:embed="rId2"/>
          <a:stretch>
            <a:fillRect/>
          </a:stretch>
        </p:blipFill>
        <p:spPr>
          <a:xfrm>
            <a:off x="838200" y="1462087"/>
            <a:ext cx="5521477" cy="4529138"/>
          </a:xfrm>
          <a:prstGeom prst="rect">
            <a:avLst/>
          </a:prstGeom>
        </p:spPr>
      </p:pic>
      <p:pic>
        <p:nvPicPr>
          <p:cNvPr id="5" name="内容占位符 4"/>
          <p:cNvPicPr>
            <a:picLocks noGrp="1" noChangeAspect="1"/>
          </p:cNvPicPr>
          <p:nvPr/>
        </p:nvPicPr>
        <p:blipFill>
          <a:blip r:embed="rId3"/>
          <a:stretch>
            <a:fillRect/>
          </a:stretch>
        </p:blipFill>
        <p:spPr>
          <a:xfrm>
            <a:off x="8483600" y="1528092"/>
            <a:ext cx="2787460" cy="4586958"/>
          </a:xfrm>
          <a:prstGeom prst="rect">
            <a:avLst/>
          </a:prstGeom>
        </p:spPr>
      </p:pic>
      <p:sp>
        <p:nvSpPr>
          <p:cNvPr id="3" name="文本框 2"/>
          <p:cNvSpPr txBox="1"/>
          <p:nvPr/>
        </p:nvSpPr>
        <p:spPr>
          <a:xfrm>
            <a:off x="7135495" y="1870710"/>
            <a:ext cx="1348105" cy="368300"/>
          </a:xfrm>
          <a:prstGeom prst="rect">
            <a:avLst/>
          </a:prstGeom>
          <a:noFill/>
        </p:spPr>
        <p:txBody>
          <a:bodyPr wrap="square" rtlCol="0">
            <a:spAutoFit/>
          </a:bodyPr>
          <a:lstStyle/>
          <a:p>
            <a:r>
              <a:rPr kumimoji="1" lang="en-US" altLang="zh-CN" dirty="0">
                <a:sym typeface="+mn-ea"/>
              </a:rPr>
              <a:t>Wireframe</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App page and API</a:t>
            </a:r>
            <a:endParaRPr kumimoji="1" lang="zh-CN" altLang="en-US" dirty="0"/>
          </a:p>
        </p:txBody>
      </p:sp>
      <p:sp>
        <p:nvSpPr>
          <p:cNvPr id="6" name="文本框 5"/>
          <p:cNvSpPr txBox="1"/>
          <p:nvPr/>
        </p:nvSpPr>
        <p:spPr>
          <a:xfrm>
            <a:off x="4077335" y="1315085"/>
            <a:ext cx="6967220" cy="1741805"/>
          </a:xfrm>
          <a:prstGeom prst="rect">
            <a:avLst/>
          </a:prstGeom>
          <a:noFill/>
        </p:spPr>
        <p:txBody>
          <a:bodyPr wrap="square" rtlCol="0">
            <a:noAutofit/>
          </a:bodyPr>
          <a:lstStyle/>
          <a:p>
            <a:r>
              <a:rPr kumimoji="1" lang="en-US" altLang="zh-CN" dirty="0">
                <a:latin typeface="Times New Roman" panose="02020603050405020304" pitchFamily="18" charset="0"/>
                <a:cs typeface="Times New Roman" panose="02020603050405020304" pitchFamily="18" charset="0"/>
              </a:rPr>
              <a:t>API used</a:t>
            </a:r>
          </a:p>
          <a:p>
            <a:r>
              <a:rPr kumimoji="1" lang="en-US" altLang="zh-CN" dirty="0"/>
              <a:t>1.</a:t>
            </a:r>
            <a:r>
              <a:rPr kumimoji="1" lang="en-US" altLang="zh-CN" sz="1600" b="1" dirty="0">
                <a:latin typeface="Times New Roman" panose="02020603050405020304" pitchFamily="18" charset="0"/>
                <a:cs typeface="Times New Roman" panose="02020603050405020304" pitchFamily="18" charset="0"/>
              </a:rPr>
              <a:t>name</a:t>
            </a:r>
            <a:r>
              <a:rPr kumimoji="1" lang="en-US" altLang="zh-CN" sz="1400" dirty="0">
                <a:latin typeface="Times New Roman" panose="02020603050405020304" pitchFamily="18" charset="0"/>
                <a:cs typeface="Times New Roman" panose="02020603050405020304" pitchFamily="18" charset="0"/>
              </a:rPr>
              <a:t>: Weather Api</a:t>
            </a:r>
          </a:p>
          <a:p>
            <a:r>
              <a:rPr kumimoji="1" lang="en-US" altLang="zh-CN" sz="1400" dirty="0">
                <a:latin typeface="Times New Roman" panose="02020603050405020304" pitchFamily="18" charset="0"/>
                <a:cs typeface="Times New Roman" panose="02020603050405020304" pitchFamily="18" charset="0"/>
              </a:rPr>
              <a:t>    </a:t>
            </a:r>
            <a:r>
              <a:rPr kumimoji="1" lang="en-US" altLang="zh-CN" sz="1600" b="1" dirty="0">
                <a:latin typeface="Times New Roman" panose="02020603050405020304" pitchFamily="18" charset="0"/>
                <a:cs typeface="Times New Roman" panose="02020603050405020304" pitchFamily="18" charset="0"/>
              </a:rPr>
              <a:t>Provider</a:t>
            </a:r>
            <a:r>
              <a:rPr kumimoji="1" lang="en-US" altLang="zh-CN" sz="1400" dirty="0">
                <a:latin typeface="Times New Roman" panose="02020603050405020304" pitchFamily="18" charset="0"/>
                <a:cs typeface="Times New Roman" panose="02020603050405020304" pitchFamily="18" charset="0"/>
              </a:rPr>
              <a:t>: RapidAPI</a:t>
            </a:r>
          </a:p>
          <a:p>
            <a:r>
              <a:rPr kumimoji="1" lang="en-US" altLang="zh-CN" sz="1400" dirty="0">
                <a:latin typeface="Times New Roman" panose="02020603050405020304" pitchFamily="18" charset="0"/>
                <a:cs typeface="Times New Roman" panose="02020603050405020304" pitchFamily="18" charset="0"/>
              </a:rPr>
              <a:t>    </a:t>
            </a:r>
            <a:r>
              <a:rPr kumimoji="1" lang="en-US" altLang="zh-CN" sz="1600" b="1" dirty="0">
                <a:latin typeface="Times New Roman" panose="02020603050405020304" pitchFamily="18" charset="0"/>
                <a:cs typeface="Times New Roman" panose="02020603050405020304" pitchFamily="18" charset="0"/>
              </a:rPr>
              <a:t>document</a:t>
            </a:r>
            <a:r>
              <a:rPr kumimoji="1" lang="en-US" altLang="zh-CN" sz="1400" dirty="0">
                <a:latin typeface="Times New Roman" panose="02020603050405020304" pitchFamily="18" charset="0"/>
                <a:cs typeface="Times New Roman" panose="02020603050405020304" pitchFamily="18" charset="0"/>
              </a:rPr>
              <a:t>:https://rapidapi.com/worldapi/api/open-weather13</a:t>
            </a:r>
          </a:p>
          <a:p>
            <a:r>
              <a:rPr kumimoji="1" lang="en-US" altLang="zh-CN" dirty="0"/>
              <a:t>2.</a:t>
            </a:r>
            <a:r>
              <a:rPr kumimoji="1" lang="en-US" altLang="zh-CN" sz="1600" b="1" dirty="0">
                <a:latin typeface="Times New Roman" panose="02020603050405020304" pitchFamily="18" charset="0"/>
                <a:cs typeface="Times New Roman" panose="02020603050405020304" pitchFamily="18" charset="0"/>
              </a:rPr>
              <a:t>Description</a:t>
            </a:r>
            <a:endParaRPr kumimoji="1" lang="en-US" altLang="zh-CN" dirty="0"/>
          </a:p>
          <a:p>
            <a:r>
              <a:rPr kumimoji="1" lang="en-US" altLang="zh-CN" dirty="0"/>
              <a:t>    </a:t>
            </a:r>
            <a:r>
              <a:rPr kumimoji="1" lang="en-US" altLang="zh-CN" sz="1400" dirty="0">
                <a:latin typeface="Times New Roman" panose="02020603050405020304" pitchFamily="18" charset="0"/>
                <a:cs typeface="Times New Roman" panose="02020603050405020304" pitchFamily="18" charset="0"/>
              </a:rPr>
              <a:t>Return weather-related information of the local area according to the input country.</a:t>
            </a:r>
          </a:p>
          <a:p>
            <a:endParaRPr kumimoji="1" lang="en-US" altLang="zh-CN" sz="1400" dirty="0">
              <a:latin typeface="Times New Roman" panose="02020603050405020304" pitchFamily="18" charset="0"/>
              <a:cs typeface="Times New Roman" panose="02020603050405020304" pitchFamily="18" charset="0"/>
            </a:endParaRPr>
          </a:p>
        </p:txBody>
      </p:sp>
      <p:sp>
        <p:nvSpPr>
          <p:cNvPr id="7" name="文本框 6"/>
          <p:cNvSpPr txBox="1"/>
          <p:nvPr/>
        </p:nvSpPr>
        <p:spPr>
          <a:xfrm>
            <a:off x="4077335" y="2942371"/>
            <a:ext cx="4064000" cy="337185"/>
          </a:xfrm>
          <a:prstGeom prst="rect">
            <a:avLst/>
          </a:prstGeom>
          <a:noFill/>
        </p:spPr>
        <p:txBody>
          <a:bodyPr wrap="square" rtlCol="0">
            <a:spAutoFit/>
          </a:bodyPr>
          <a:lstStyle/>
          <a:p>
            <a:r>
              <a:rPr lang="en-US" altLang="zh-CN" sz="1600" dirty="0">
                <a:latin typeface="Times New Roman" panose="02020603050405020304" pitchFamily="18" charset="0"/>
                <a:cs typeface="Times New Roman" panose="02020603050405020304" pitchFamily="18" charset="0"/>
              </a:rPr>
              <a:t>Constructor</a:t>
            </a:r>
          </a:p>
        </p:txBody>
      </p:sp>
      <p:sp>
        <p:nvSpPr>
          <p:cNvPr id="8" name="文本框 7"/>
          <p:cNvSpPr txBox="1"/>
          <p:nvPr/>
        </p:nvSpPr>
        <p:spPr>
          <a:xfrm>
            <a:off x="6037580" y="3304956"/>
            <a:ext cx="4064000" cy="368300"/>
          </a:xfrm>
          <a:prstGeom prst="rect">
            <a:avLst/>
          </a:prstGeom>
          <a:noFill/>
        </p:spPr>
        <p:txBody>
          <a:bodyPr wrap="square" rtlCol="0">
            <a:spAutoFit/>
          </a:bodyPr>
          <a:lstStyle/>
          <a:p>
            <a:r>
              <a:rPr lang="en-US" altLang="zh-CN" dirty="0"/>
              <a:t>assets: image resources</a:t>
            </a:r>
          </a:p>
        </p:txBody>
      </p:sp>
      <p:sp>
        <p:nvSpPr>
          <p:cNvPr id="9" name="文本框 8"/>
          <p:cNvSpPr txBox="1"/>
          <p:nvPr/>
        </p:nvSpPr>
        <p:spPr>
          <a:xfrm>
            <a:off x="6289674" y="5164157"/>
            <a:ext cx="4416425" cy="1754326"/>
          </a:xfrm>
          <a:prstGeom prst="rect">
            <a:avLst/>
          </a:prstGeom>
          <a:noFill/>
        </p:spPr>
        <p:txBody>
          <a:bodyPr wrap="square" rtlCol="0">
            <a:spAutoFit/>
          </a:bodyPr>
          <a:lstStyle/>
          <a:p>
            <a:r>
              <a:rPr lang="en-US" altLang="zh-CN" dirty="0"/>
              <a:t>utils : tools</a:t>
            </a:r>
          </a:p>
          <a:p>
            <a:r>
              <a:rPr lang="en-US" altLang="zh-CN" dirty="0"/>
              <a:t>------Info  function and variables</a:t>
            </a:r>
          </a:p>
          <a:p>
            <a:r>
              <a:rPr lang="en-US" altLang="zh-CN" dirty="0"/>
              <a:t>------Request: request singleton class </a:t>
            </a:r>
          </a:p>
          <a:p>
            <a:r>
              <a:rPr lang="en-US" altLang="zh-CN" dirty="0"/>
              <a:t>recommend:  main entry</a:t>
            </a:r>
          </a:p>
          <a:p>
            <a:r>
              <a:rPr lang="en-US" altLang="zh-CN" dirty="0"/>
              <a:t>requirements: dependencies</a:t>
            </a:r>
          </a:p>
          <a:p>
            <a:r>
              <a:rPr lang="en-US" altLang="zh-CN" dirty="0"/>
              <a:t>test all conditions with gender and weather</a:t>
            </a:r>
          </a:p>
        </p:txBody>
      </p:sp>
      <p:pic>
        <p:nvPicPr>
          <p:cNvPr id="3" name="图片 2">
            <a:extLst>
              <a:ext uri="{FF2B5EF4-FFF2-40B4-BE49-F238E27FC236}">
                <a16:creationId xmlns:a16="http://schemas.microsoft.com/office/drawing/2014/main" id="{0497875C-4569-E241-A3DC-F605904138E7}"/>
              </a:ext>
            </a:extLst>
          </p:cNvPr>
          <p:cNvPicPr>
            <a:picLocks noChangeAspect="1"/>
          </p:cNvPicPr>
          <p:nvPr/>
        </p:nvPicPr>
        <p:blipFill>
          <a:blip r:embed="rId3"/>
          <a:stretch>
            <a:fillRect/>
          </a:stretch>
        </p:blipFill>
        <p:spPr>
          <a:xfrm>
            <a:off x="434781" y="1366520"/>
            <a:ext cx="3333309" cy="4813300"/>
          </a:xfrm>
          <a:prstGeom prst="rect">
            <a:avLst/>
          </a:prstGeom>
        </p:spPr>
      </p:pic>
      <p:pic>
        <p:nvPicPr>
          <p:cNvPr id="12" name="图片 11">
            <a:extLst>
              <a:ext uri="{FF2B5EF4-FFF2-40B4-BE49-F238E27FC236}">
                <a16:creationId xmlns:a16="http://schemas.microsoft.com/office/drawing/2014/main" id="{BD99ED22-E442-154D-A541-9CCDB0856080}"/>
              </a:ext>
            </a:extLst>
          </p:cNvPr>
          <p:cNvPicPr>
            <a:picLocks noChangeAspect="1"/>
          </p:cNvPicPr>
          <p:nvPr/>
        </p:nvPicPr>
        <p:blipFill>
          <a:blip r:embed="rId4"/>
          <a:stretch>
            <a:fillRect/>
          </a:stretch>
        </p:blipFill>
        <p:spPr>
          <a:xfrm>
            <a:off x="4077335" y="3309718"/>
            <a:ext cx="1651000" cy="3413662"/>
          </a:xfrm>
          <a:prstGeom prst="rect">
            <a:avLst/>
          </a:prstGeom>
        </p:spPr>
      </p:pic>
    </p:spTree>
  </p:cSld>
  <p:clrMapOvr>
    <a:masterClrMapping/>
  </p:clrMapOvr>
</p:sld>
</file>

<file path=ppt/theme/theme1.xml><?xml version="1.0" encoding="utf-8"?>
<a:theme xmlns:a="http://schemas.openxmlformats.org/drawingml/2006/main" name="PPT_Template_2021">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08 - Templates and User Interface with Tkinter</Template>
  <TotalTime>267</TotalTime>
  <Words>313</Words>
  <Application>Microsoft Macintosh PowerPoint</Application>
  <PresentationFormat>宽屏</PresentationFormat>
  <Paragraphs>30</Paragraphs>
  <Slides>4</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4</vt:i4>
      </vt:variant>
    </vt:vector>
  </HeadingPairs>
  <TitlesOfParts>
    <vt:vector size="10" baseType="lpstr">
      <vt:lpstr>LatoWeb</vt:lpstr>
      <vt:lpstr>Arial</vt:lpstr>
      <vt:lpstr>Calibri</vt:lpstr>
      <vt:lpstr>Calibri Light</vt:lpstr>
      <vt:lpstr>Times New Roman</vt:lpstr>
      <vt:lpstr>PPT_Template_2021</vt:lpstr>
      <vt:lpstr>Assignment</vt:lpstr>
      <vt:lpstr>Total</vt:lpstr>
      <vt:lpstr>FlowChart on 2 of parameters</vt:lpstr>
      <vt:lpstr>App page and API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Programming</dc:title>
  <dc:creator>Qin Jie Alvin Yeo</dc:creator>
  <cp:lastModifiedBy>Liu Shengwei</cp:lastModifiedBy>
  <cp:revision>76</cp:revision>
  <dcterms:created xsi:type="dcterms:W3CDTF">2020-08-28T02:30:00Z</dcterms:created>
  <dcterms:modified xsi:type="dcterms:W3CDTF">2025-05-14T15:41:33Z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7A71F111BF024F89B52D9D95E12D31C3_12</vt:lpwstr>
  </property>
  <property fmtid="{D5CDD505-2E9C-101B-9397-08002B2CF9AE}" pid="3" name="KSOProductBuildVer">
    <vt:lpwstr>2052-12.1.0.18912</vt:lpwstr>
  </property>
</Properties>
</file>

<file path=docProps/thumbnail.jpeg>
</file>